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309" r:id="rId3"/>
    <p:sldId id="276" r:id="rId4"/>
    <p:sldId id="308" r:id="rId5"/>
    <p:sldId id="284"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4BD"/>
    <a:srgbClr val="FFE23C"/>
    <a:srgbClr val="0000BA"/>
    <a:srgbClr val="84029F"/>
    <a:srgbClr val="7F70D6"/>
    <a:srgbClr val="D367D6"/>
    <a:srgbClr val="C93E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87011" autoAdjust="0"/>
  </p:normalViewPr>
  <p:slideViewPr>
    <p:cSldViewPr snapToGrid="0" snapToObjects="1">
      <p:cViewPr varScale="1">
        <p:scale>
          <a:sx n="46" d="100"/>
          <a:sy n="46" d="100"/>
        </p:scale>
        <p:origin x="1118" y="3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540AF-D67E-5A40-B8F3-F237A255F1D2}" type="datetimeFigureOut">
              <a:rPr lang="en-US" smtClean="0"/>
              <a:pPr/>
              <a:t>6/23/2016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A071-023D-DF45-BB71-443F530699A9}" type="slidenum">
              <a:rPr lang="en-US" smtClean="0"/>
              <a:pPr/>
              <a:t>‹#›</a:t>
            </a:fld>
            <a:endParaRPr lang="en-US" dirty="0"/>
          </a:p>
        </p:txBody>
      </p:sp>
    </p:spTree>
    <p:extLst>
      <p:ext uri="{BB962C8B-B14F-4D97-AF65-F5344CB8AC3E}">
        <p14:creationId xmlns:p14="http://schemas.microsoft.com/office/powerpoint/2010/main" val="4219368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1</a:t>
            </a:fld>
            <a:endParaRPr lang="en-US" dirty="0"/>
          </a:p>
        </p:txBody>
      </p:sp>
    </p:spTree>
    <p:extLst>
      <p:ext uri="{BB962C8B-B14F-4D97-AF65-F5344CB8AC3E}">
        <p14:creationId xmlns:p14="http://schemas.microsoft.com/office/powerpoint/2010/main" val="261394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aim</a:t>
            </a:r>
            <a:r>
              <a:rPr lang="en-US" baseline="0" dirty="0" smtClean="0"/>
              <a:t> is for participants to think individually for 5 minutes about what aspects of EAFM they may already be doing, and where the gaps are. Then share their ideas in smaller groups of 2s or 3s at their tables.</a:t>
            </a:r>
            <a:endParaRPr lang="en-US"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2</a:t>
            </a:fld>
            <a:endParaRPr lang="en-US"/>
          </a:p>
        </p:txBody>
      </p:sp>
    </p:spTree>
    <p:extLst>
      <p:ext uri="{BB962C8B-B14F-4D97-AF65-F5344CB8AC3E}">
        <p14:creationId xmlns:p14="http://schemas.microsoft.com/office/powerpoint/2010/main" val="286629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Using</a:t>
            </a:r>
            <a:r>
              <a:rPr lang="en-US" baseline="0" dirty="0" smtClean="0"/>
              <a:t> the US as an example, we have demonstrated why the conventional approach to fisheries management failed in the case of the lobster fishery in the Northwestern Hawaiian Islands.</a:t>
            </a:r>
          </a:p>
          <a:p>
            <a:pPr eaLnBrk="1" hangingPunct="1">
              <a:spcBef>
                <a:spcPct val="0"/>
              </a:spcBef>
            </a:pPr>
            <a:r>
              <a:rPr lang="en-US" baseline="0" dirty="0" smtClean="0"/>
              <a:t>The in the broader context of the US, a country that has ample resource, we have demonstrated that given an enabling legislative environment and governance structure, EAFM has been put into action.</a:t>
            </a:r>
          </a:p>
          <a:p>
            <a:pPr eaLnBrk="1" hangingPunct="1">
              <a:spcBef>
                <a:spcPct val="0"/>
              </a:spcBef>
            </a:pPr>
            <a:endParaRPr lang="en-US" baseline="0" dirty="0" smtClean="0"/>
          </a:p>
          <a:p>
            <a:pPr eaLnBrk="1" hangingPunct="1">
              <a:spcBef>
                <a:spcPct val="0"/>
              </a:spcBef>
            </a:pPr>
            <a:r>
              <a:rPr lang="en-US" baseline="0" dirty="0" smtClean="0"/>
              <a:t>That said, from the timeline, one can see that EAFM is an evolving process that takes time. The Coral reef fishery management plan is only beginning to address ecological factors other than the target species, such as habitat impacts, bycatch and protected species.</a:t>
            </a:r>
          </a:p>
          <a:p>
            <a:pPr eaLnBrk="1" hangingPunct="1">
              <a:spcBef>
                <a:spcPct val="0"/>
              </a:spcBef>
            </a:pPr>
            <a:endParaRPr lang="en-US" baseline="0" dirty="0" smtClean="0"/>
          </a:p>
          <a:p>
            <a:pPr eaLnBrk="1" hangingPunct="1">
              <a:spcBef>
                <a:spcPct val="0"/>
              </a:spcBef>
            </a:pPr>
            <a:r>
              <a:rPr lang="en-US" baseline="0" dirty="0" smtClean="0"/>
              <a:t>Moving from the single species fishery management plan to the coral reef ecosystem plan involved:</a:t>
            </a:r>
          </a:p>
          <a:p>
            <a:pPr eaLnBrk="1" hangingPunct="1">
              <a:spcBef>
                <a:spcPct val="0"/>
              </a:spcBef>
            </a:pPr>
            <a:r>
              <a:rPr lang="en-US" baseline="0" dirty="0" smtClean="0"/>
              <a:t>Broadening scale of management</a:t>
            </a:r>
          </a:p>
          <a:p>
            <a:pPr eaLnBrk="1" hangingPunct="1">
              <a:spcBef>
                <a:spcPct val="0"/>
              </a:spcBef>
            </a:pPr>
            <a:r>
              <a:rPr lang="en-US" baseline="0" dirty="0" smtClean="0"/>
              <a:t>Increased stakeholder engagement (the public and participatory process of the council system)</a:t>
            </a:r>
          </a:p>
          <a:p>
            <a:pPr eaLnBrk="1" hangingPunct="1">
              <a:spcBef>
                <a:spcPct val="0"/>
              </a:spcBef>
            </a:pPr>
            <a:r>
              <a:rPr lang="en-US" baseline="0" dirty="0" smtClean="0"/>
              <a:t>The increased data and assessment inputs required (for instance the effect of oceanographic variability on lobster recruitment and the need for annual catch limits for all </a:t>
            </a:r>
            <a:r>
              <a:rPr lang="en-US" baseline="0" smtClean="0"/>
              <a:t>targeted species)</a:t>
            </a:r>
            <a:endParaRPr lang="en-US" baseline="0" dirty="0" smtClean="0"/>
          </a:p>
          <a:p>
            <a:pPr eaLnBrk="1" hangingPunct="1">
              <a:spcBef>
                <a:spcPct val="0"/>
              </a:spcBef>
            </a:pPr>
            <a:r>
              <a:rPr lang="en-US" baseline="0" dirty="0" smtClean="0"/>
              <a:t>Wider ecosystem and social considerations lead to increase data and assessment needs.</a:t>
            </a:r>
          </a:p>
          <a:p>
            <a:pPr eaLnBrk="1" hangingPunct="1">
              <a:spcBef>
                <a:spcPct val="0"/>
              </a:spcBef>
            </a:pPr>
            <a:endParaRPr lang="en-US" baseline="0"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3</a:t>
            </a:fld>
            <a:endParaRPr lang="en-US" dirty="0"/>
          </a:p>
        </p:txBody>
      </p:sp>
    </p:spTree>
    <p:extLst>
      <p:ext uri="{BB962C8B-B14F-4D97-AF65-F5344CB8AC3E}">
        <p14:creationId xmlns:p14="http://schemas.microsoft.com/office/powerpoint/2010/main" val="198971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Using</a:t>
            </a:r>
            <a:r>
              <a:rPr lang="en-US" baseline="0" dirty="0" smtClean="0"/>
              <a:t> the US as an example, we have demonstrated why the conventional approach to fisheries management failed in the case of the lobster fishery in the Northwestern Hawaiian Islands.</a:t>
            </a:r>
          </a:p>
          <a:p>
            <a:pPr eaLnBrk="1" hangingPunct="1">
              <a:spcBef>
                <a:spcPct val="0"/>
              </a:spcBef>
            </a:pPr>
            <a:r>
              <a:rPr lang="en-US" baseline="0" dirty="0" smtClean="0"/>
              <a:t>The in the broader context of the US, a country that has ample resource, we have demonstrated that given an enabling legislative environment and governance structure, EAFM has been put into action.</a:t>
            </a:r>
          </a:p>
          <a:p>
            <a:pPr eaLnBrk="1" hangingPunct="1">
              <a:spcBef>
                <a:spcPct val="0"/>
              </a:spcBef>
            </a:pPr>
            <a:endParaRPr lang="en-US" baseline="0" dirty="0" smtClean="0"/>
          </a:p>
          <a:p>
            <a:pPr eaLnBrk="1" hangingPunct="1">
              <a:spcBef>
                <a:spcPct val="0"/>
              </a:spcBef>
            </a:pPr>
            <a:r>
              <a:rPr lang="en-US" baseline="0" dirty="0" smtClean="0"/>
              <a:t>That said, from the timeline, one can see that EAFM is an evolving process that takes time. The Coral reef fishery management plan is only beginning to address ecological factors other than the target species, such as habitat impacts, bycatch and protected species.</a:t>
            </a:r>
          </a:p>
          <a:p>
            <a:pPr eaLnBrk="1" hangingPunct="1">
              <a:spcBef>
                <a:spcPct val="0"/>
              </a:spcBef>
            </a:pPr>
            <a:endParaRPr lang="en-US" baseline="0" dirty="0" smtClean="0"/>
          </a:p>
          <a:p>
            <a:pPr eaLnBrk="1" hangingPunct="1">
              <a:spcBef>
                <a:spcPct val="0"/>
              </a:spcBef>
            </a:pPr>
            <a:r>
              <a:rPr lang="en-US" baseline="0" dirty="0" smtClean="0"/>
              <a:t>Moving from the single species fishery management plan to the coral reef ecosystem plan involved:</a:t>
            </a:r>
          </a:p>
          <a:p>
            <a:pPr eaLnBrk="1" hangingPunct="1">
              <a:spcBef>
                <a:spcPct val="0"/>
              </a:spcBef>
            </a:pPr>
            <a:r>
              <a:rPr lang="en-US" baseline="0" dirty="0" smtClean="0"/>
              <a:t>Broadening scale of management</a:t>
            </a:r>
          </a:p>
          <a:p>
            <a:pPr eaLnBrk="1" hangingPunct="1">
              <a:spcBef>
                <a:spcPct val="0"/>
              </a:spcBef>
            </a:pPr>
            <a:r>
              <a:rPr lang="en-US" baseline="0" dirty="0" smtClean="0"/>
              <a:t>Increased stakeholder engagement (the public and participatory process of the council system)</a:t>
            </a:r>
          </a:p>
          <a:p>
            <a:pPr eaLnBrk="1" hangingPunct="1">
              <a:spcBef>
                <a:spcPct val="0"/>
              </a:spcBef>
            </a:pPr>
            <a:r>
              <a:rPr lang="en-US" baseline="0" dirty="0" smtClean="0"/>
              <a:t>The increased data and assessment inputs required (for instance the effect of oceanographic variability on lobster recruitment and the need for annual catch limits for all </a:t>
            </a:r>
            <a:r>
              <a:rPr lang="en-US" baseline="0" smtClean="0"/>
              <a:t>targeted species)</a:t>
            </a:r>
            <a:endParaRPr lang="en-US" baseline="0" dirty="0" smtClean="0"/>
          </a:p>
          <a:p>
            <a:pPr eaLnBrk="1" hangingPunct="1">
              <a:spcBef>
                <a:spcPct val="0"/>
              </a:spcBef>
            </a:pPr>
            <a:r>
              <a:rPr lang="en-US" baseline="0" dirty="0" smtClean="0"/>
              <a:t>Wider ecosystem and social considerations lead to increase data and assessment needs.</a:t>
            </a:r>
          </a:p>
          <a:p>
            <a:pPr eaLnBrk="1" hangingPunct="1">
              <a:spcBef>
                <a:spcPct val="0"/>
              </a:spcBef>
            </a:pPr>
            <a:endParaRPr lang="en-US" baseline="0"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4</a:t>
            </a:fld>
            <a:endParaRPr lang="en-US" dirty="0"/>
          </a:p>
        </p:txBody>
      </p:sp>
    </p:spTree>
    <p:extLst>
      <p:ext uri="{BB962C8B-B14F-4D97-AF65-F5344CB8AC3E}">
        <p14:creationId xmlns:p14="http://schemas.microsoft.com/office/powerpoint/2010/main" val="319620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Participants share initial ideas with </a:t>
            </a:r>
            <a:r>
              <a:rPr lang="en-US" sz="1200" kern="1200" dirty="0" err="1" smtClean="0">
                <a:solidFill>
                  <a:schemeClr val="tx1"/>
                </a:solidFill>
                <a:effectLst/>
                <a:latin typeface="+mn-lt"/>
                <a:ea typeface="+mn-ea"/>
                <a:cs typeface="+mn-cs"/>
              </a:rPr>
              <a:t>neighbour</a:t>
            </a:r>
            <a:r>
              <a:rPr lang="en-US" sz="1200" kern="1200" dirty="0" smtClean="0">
                <a:solidFill>
                  <a:schemeClr val="tx1"/>
                </a:solidFill>
                <a:effectLst/>
                <a:latin typeface="+mn-lt"/>
                <a:ea typeface="+mn-ea"/>
                <a:cs typeface="+mn-cs"/>
              </a:rPr>
              <a:t> (in pairs)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As a group, identify and write 2-3 constraints (challenges) THEIR COUNTRY might face in trying to move towards EAFM (refer to output from activity 1). </a:t>
            </a:r>
            <a:r>
              <a:rPr lang="en-US" sz="1200" i="1" kern="1200" dirty="0" smtClean="0">
                <a:solidFill>
                  <a:schemeClr val="tx1"/>
                </a:solidFill>
                <a:effectLst/>
                <a:latin typeface="+mn-lt"/>
                <a:ea typeface="+mn-ea"/>
                <a:cs typeface="+mn-cs"/>
              </a:rPr>
              <a:t>Write only 1 challenge per card, on e.g. green cards.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Get same groups to identify </a:t>
            </a:r>
            <a:r>
              <a:rPr lang="en-US" sz="1200" i="0" kern="1200" dirty="0" smtClean="0">
                <a:solidFill>
                  <a:schemeClr val="tx1"/>
                </a:solidFill>
                <a:effectLst/>
                <a:latin typeface="+mn-lt"/>
                <a:ea typeface="+mn-ea"/>
                <a:cs typeface="+mn-cs"/>
              </a:rPr>
              <a:t>opportunities</a:t>
            </a:r>
            <a:r>
              <a:rPr lang="en-US" sz="1200" i="1" kern="1200" dirty="0" smtClean="0">
                <a:solidFill>
                  <a:schemeClr val="tx1"/>
                </a:solidFill>
                <a:effectLst/>
                <a:latin typeface="+mn-lt"/>
                <a:ea typeface="+mn-ea"/>
                <a:cs typeface="+mn-cs"/>
              </a:rPr>
              <a:t> (write these on different </a:t>
            </a:r>
            <a:r>
              <a:rPr lang="en-US" sz="1200" i="1" kern="1200" dirty="0" err="1" smtClean="0">
                <a:solidFill>
                  <a:schemeClr val="tx1"/>
                </a:solidFill>
                <a:effectLst/>
                <a:latin typeface="+mn-lt"/>
                <a:ea typeface="+mn-ea"/>
                <a:cs typeface="+mn-cs"/>
              </a:rPr>
              <a:t>colour</a:t>
            </a:r>
            <a:r>
              <a:rPr lang="en-US" sz="1200" i="1" kern="1200" dirty="0" smtClean="0">
                <a:solidFill>
                  <a:schemeClr val="tx1"/>
                </a:solidFill>
                <a:effectLst/>
                <a:latin typeface="+mn-lt"/>
                <a:ea typeface="+mn-ea"/>
                <a:cs typeface="+mn-cs"/>
              </a:rPr>
              <a:t> cards, e.g. yellow).</a:t>
            </a:r>
            <a:r>
              <a:rPr lang="en-US" sz="1200" kern="1200" dirty="0" smtClean="0">
                <a:solidFill>
                  <a:schemeClr val="tx1"/>
                </a:solidFill>
                <a:effectLst/>
                <a:latin typeface="+mn-lt"/>
                <a:ea typeface="+mn-ea"/>
                <a:cs typeface="+mn-cs"/>
              </a:rPr>
              <a:t> A challenge in one country may be an existing opportunity in another.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Get all groups to walk to back of the room and place constraints and opportunity cards on the floor (on 2 differently-labelled flipcharts).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Trainer groups cards (on floor, with all participants helping) and facilitates a brief discussion. Match opportunity cards to challenges cards if possible. Have brief discussion about overcoming challenges- elicit ideas from participants (linking to local/country continuum table produced earlier on flipchart, as well as threats and issues from day 1). </a:t>
            </a:r>
          </a:p>
          <a:p>
            <a:r>
              <a:rPr lang="en-US" sz="1200" kern="1200" dirty="0" smtClean="0">
                <a:solidFill>
                  <a:schemeClr val="tx1"/>
                </a:solidFill>
                <a:effectLst/>
                <a:latin typeface="+mn-lt"/>
                <a:ea typeface="+mn-ea"/>
                <a:cs typeface="+mn-cs"/>
              </a:rPr>
              <a:t>Trainer sorts and keeps outputs for days 3 and 4 (see session plan).</a:t>
            </a:r>
            <a:endParaRPr lang="en-GB" sz="1200" kern="1200" dirty="0" smtClean="0">
              <a:solidFill>
                <a:schemeClr val="tx1"/>
              </a:solidFill>
              <a:effectLst/>
              <a:latin typeface="+mn-lt"/>
              <a:ea typeface="+mn-ea"/>
              <a:cs typeface="+mn-cs"/>
            </a:endParaRPr>
          </a:p>
          <a:p>
            <a:endParaRPr lang="en-GB" dirty="0" smtClean="0"/>
          </a:p>
          <a:p>
            <a:r>
              <a:rPr lang="en-GB" dirty="0" smtClean="0"/>
              <a:t>Possible challenges for countries</a:t>
            </a:r>
            <a:r>
              <a:rPr lang="en-GB" baseline="0" dirty="0" smtClean="0"/>
              <a:t> moving to EAFM: lack of funding; lack of government structures; lack of government support; corruption; short term government posts (i.e. reflect short term perspective only); misconception about management structures needed; decentralisation means responsibility is passed on; weakness of fisher associations/ groups; hierarchical social structure (i.e. does not favour stakeholder participation)…</a:t>
            </a:r>
          </a:p>
        </p:txBody>
      </p:sp>
      <p:sp>
        <p:nvSpPr>
          <p:cNvPr id="4" name="Slide Number Placeholder 3"/>
          <p:cNvSpPr>
            <a:spLocks noGrp="1"/>
          </p:cNvSpPr>
          <p:nvPr>
            <p:ph type="sldNum" sz="quarter" idx="10"/>
          </p:nvPr>
        </p:nvSpPr>
        <p:spPr/>
        <p:txBody>
          <a:bodyPr/>
          <a:lstStyle/>
          <a:p>
            <a:fld id="{5E99A071-023D-DF45-BB71-443F530699A9}" type="slidenum">
              <a:rPr lang="en-US" smtClean="0"/>
              <a:pPr/>
              <a:t>5</a:t>
            </a:fld>
            <a:endParaRPr lang="en-US" dirty="0"/>
          </a:p>
        </p:txBody>
      </p:sp>
    </p:spTree>
    <p:extLst>
      <p:ext uri="{BB962C8B-B14F-4D97-AF65-F5344CB8AC3E}">
        <p14:creationId xmlns:p14="http://schemas.microsoft.com/office/powerpoint/2010/main" val="198971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22773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77704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02704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418437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97580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56977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61085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11364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94281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66421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392969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50110" y="6421120"/>
            <a:ext cx="9203888" cy="450528"/>
            <a:chOff x="-40944" y="6407474"/>
            <a:chExt cx="9203888" cy="450528"/>
          </a:xfrm>
        </p:grpSpPr>
        <p:sp>
          <p:nvSpPr>
            <p:cNvPr id="9" name="Rectangle 8"/>
            <p:cNvSpPr/>
            <p:nvPr/>
          </p:nvSpPr>
          <p:spPr>
            <a:xfrm>
              <a:off x="8758" y="6407474"/>
              <a:ext cx="4296033" cy="450526"/>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0" name="Rectangle 9"/>
            <p:cNvSpPr/>
            <p:nvPr/>
          </p:nvSpPr>
          <p:spPr>
            <a:xfrm>
              <a:off x="2577993" y="6407474"/>
              <a:ext cx="6584951" cy="450526"/>
            </a:xfrm>
            <a:prstGeom prst="rect">
              <a:avLst/>
            </a:prstGeom>
            <a:solidFill>
              <a:schemeClr val="accent2">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1" name="Isosceles Triangle 10"/>
            <p:cNvSpPr/>
            <p:nvPr/>
          </p:nvSpPr>
          <p:spPr>
            <a:xfrm rot="5400000">
              <a:off x="4272694" y="6424465"/>
              <a:ext cx="450526" cy="416547"/>
            </a:xfrm>
            <a:prstGeom prst="triangle">
              <a:avLst/>
            </a:prstGeom>
            <a:solidFill>
              <a:srgbClr val="953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40944" y="6447703"/>
              <a:ext cx="3122561" cy="3780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schemeClr val="bg1"/>
                  </a:solidFill>
                  <a:effectLst/>
                  <a:uLnTx/>
                  <a:uFillTx/>
                  <a:latin typeface="Myriad Pro"/>
                  <a:ea typeface="+mn-ea"/>
                  <a:cs typeface="Myriad Pro"/>
                </a:rPr>
                <a:t>5. MOVING TOWARD EAFM</a:t>
              </a:r>
              <a:endParaRPr kumimoji="0" lang="en-US" sz="1600" b="1" i="0" u="none" strike="noStrike" kern="1200" cap="none" spc="0" normalizeH="0" baseline="0" noProof="0" dirty="0">
                <a:ln>
                  <a:noFill/>
                </a:ln>
                <a:solidFill>
                  <a:schemeClr val="bg1"/>
                </a:solidFill>
                <a:effectLst/>
                <a:uLnTx/>
                <a:uFillTx/>
                <a:latin typeface="Myriad Pro"/>
                <a:ea typeface="+mn-ea"/>
                <a:cs typeface="Myriad Pro"/>
              </a:endParaRPr>
            </a:p>
          </p:txBody>
        </p:sp>
      </p:grpSp>
      <p:pic>
        <p:nvPicPr>
          <p:cNvPr id="13" name="Picture 12" descr="EAFM_image_green3.png"/>
          <p:cNvPicPr>
            <a:picLocks noChangeAspect="1"/>
          </p:cNvPicPr>
          <p:nvPr userDrawn="1"/>
        </p:nvPicPr>
        <p:blipFill rotWithShape="1">
          <a:blip r:embed="rId13" cstate="print">
            <a:alphaModFix/>
            <a:extLst>
              <a:ext uri="{28A0092B-C50C-407E-A947-70E740481C1C}">
                <a14:useLocalDpi xmlns:a14="http://schemas.microsoft.com/office/drawing/2010/main"/>
              </a:ext>
            </a:extLst>
          </a:blip>
          <a:srcRect l="100" t="47019" r="-100" b="43873"/>
          <a:stretch/>
        </p:blipFill>
        <p:spPr>
          <a:xfrm>
            <a:off x="0" y="0"/>
            <a:ext cx="9155248" cy="605615"/>
          </a:xfrm>
          <a:prstGeom prst="rect">
            <a:avLst/>
          </a:prstGeom>
        </p:spPr>
      </p:pic>
    </p:spTree>
    <p:extLst>
      <p:ext uri="{BB962C8B-B14F-4D97-AF65-F5344CB8AC3E}">
        <p14:creationId xmlns:p14="http://schemas.microsoft.com/office/powerpoint/2010/main" val="48153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5007973"/>
            <a:ext cx="9144000" cy="1850027"/>
            <a:chOff x="0" y="5007973"/>
            <a:chExt cx="9144000" cy="1850027"/>
          </a:xfrm>
        </p:grpSpPr>
        <p:sp>
          <p:nvSpPr>
            <p:cNvPr id="9" name="Rectangle 8"/>
            <p:cNvSpPr/>
            <p:nvPr/>
          </p:nvSpPr>
          <p:spPr>
            <a:xfrm>
              <a:off x="0" y="5007973"/>
              <a:ext cx="9144000" cy="18500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OGOS_high-res.jpg"/>
            <p:cNvPicPr>
              <a:picLocks noChangeAspect="1"/>
            </p:cNvPicPr>
            <p:nvPr/>
          </p:nvPicPr>
          <p:blipFill>
            <a:blip r:embed="rId3" cstate="print">
              <a:alphaModFix/>
              <a:extLst>
                <a:ext uri="{28A0092B-C50C-407E-A947-70E740481C1C}">
                  <a14:useLocalDpi xmlns:a14="http://schemas.microsoft.com/office/drawing/2010/main"/>
                </a:ext>
              </a:extLst>
            </a:blip>
            <a:stretch>
              <a:fillRect/>
            </a:stretch>
          </p:blipFill>
          <p:spPr>
            <a:xfrm>
              <a:off x="458014" y="5245418"/>
              <a:ext cx="8227973" cy="1529932"/>
            </a:xfrm>
            <a:prstGeom prst="rect">
              <a:avLst/>
            </a:prstGeom>
          </p:spPr>
        </p:pic>
      </p:grpSp>
      <p:pic>
        <p:nvPicPr>
          <p:cNvPr id="11" name="Picture 10" descr="EAFM_image_green3.png"/>
          <p:cNvPicPr>
            <a:picLocks noChangeAspect="1"/>
          </p:cNvPicPr>
          <p:nvPr/>
        </p:nvPicPr>
        <p:blipFill rotWithShape="1">
          <a:blip r:embed="rId4" cstate="print">
            <a:alphaModFix/>
            <a:extLst>
              <a:ext uri="{28A0092B-C50C-407E-A947-70E740481C1C}">
                <a14:useLocalDpi xmlns:a14="http://schemas.microsoft.com/office/drawing/2010/main"/>
              </a:ext>
            </a:extLst>
          </a:blip>
          <a:srcRect t="6531"/>
          <a:stretch/>
        </p:blipFill>
        <p:spPr>
          <a:xfrm>
            <a:off x="864" y="0"/>
            <a:ext cx="9155248" cy="5149763"/>
          </a:xfrm>
          <a:prstGeom prst="rect">
            <a:avLst/>
          </a:prstGeom>
        </p:spPr>
      </p:pic>
      <p:sp>
        <p:nvSpPr>
          <p:cNvPr id="17" name="Title 1"/>
          <p:cNvSpPr txBox="1">
            <a:spLocks/>
          </p:cNvSpPr>
          <p:nvPr/>
        </p:nvSpPr>
        <p:spPr>
          <a:xfrm>
            <a:off x="864" y="3879056"/>
            <a:ext cx="9198000" cy="97710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400" dirty="0">
              <a:solidFill>
                <a:schemeClr val="bg1"/>
              </a:solidFill>
              <a:latin typeface="Myriad Pro"/>
            </a:endParaRPr>
          </a:p>
        </p:txBody>
      </p:sp>
      <p:sp>
        <p:nvSpPr>
          <p:cNvPr id="2" name="Title 1"/>
          <p:cNvSpPr>
            <a:spLocks noGrp="1"/>
          </p:cNvSpPr>
          <p:nvPr>
            <p:ph type="ctrTitle"/>
          </p:nvPr>
        </p:nvSpPr>
        <p:spPr>
          <a:xfrm>
            <a:off x="864" y="1514919"/>
            <a:ext cx="9143136" cy="2155826"/>
          </a:xfrm>
        </p:spPr>
        <p:txBody>
          <a:bodyPr anchor="t">
            <a:normAutofit/>
          </a:bodyPr>
          <a:lstStyle/>
          <a:p>
            <a:pPr>
              <a:lnSpc>
                <a:spcPct val="90000"/>
              </a:lnSpc>
            </a:pPr>
            <a:r>
              <a:rPr lang="en-US" sz="6500" b="1" dirty="0" smtClean="0">
                <a:solidFill>
                  <a:schemeClr val="bg1"/>
                </a:solidFill>
                <a:latin typeface="Myriad Pro"/>
                <a:cs typeface="Myriad Pro"/>
              </a:rPr>
              <a:t>5. Moving towards </a:t>
            </a:r>
            <a:r>
              <a:rPr lang="en-US" sz="6500" b="1" dirty="0" smtClean="0">
                <a:solidFill>
                  <a:srgbClr val="FFE23C"/>
                </a:solidFill>
                <a:latin typeface="Myriad Pro"/>
                <a:cs typeface="Myriad Pro"/>
              </a:rPr>
              <a:t>EAFM</a:t>
            </a:r>
            <a:endParaRPr lang="en-US" sz="6500" b="1" dirty="0">
              <a:solidFill>
                <a:srgbClr val="FFE23C"/>
              </a:solidFill>
              <a:latin typeface="Myriad Pro"/>
              <a:cs typeface="Myriad Pro"/>
            </a:endParaRPr>
          </a:p>
        </p:txBody>
      </p:sp>
      <p:sp>
        <p:nvSpPr>
          <p:cNvPr id="6" name="Text Box 2"/>
          <p:cNvSpPr txBox="1">
            <a:spLocks noChangeArrowheads="1"/>
          </p:cNvSpPr>
          <p:nvPr/>
        </p:nvSpPr>
        <p:spPr bwMode="auto">
          <a:xfrm>
            <a:off x="7924630" y="4846368"/>
            <a:ext cx="1257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b"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altLang="en-US" sz="1600" b="0" i="0" u="none" strike="noStrike" cap="none" normalizeH="0" baseline="0" dirty="0" smtClean="0">
                <a:ln>
                  <a:noFill/>
                </a:ln>
                <a:solidFill>
                  <a:srgbClr val="FFFFFF"/>
                </a:solidFill>
                <a:effectLst/>
                <a:latin typeface="Calibri" pitchFamily="34" charset="0"/>
                <a:ea typeface="Arial" pitchFamily="34" charset="0"/>
                <a:cs typeface="Arial" pitchFamily="34" charset="0"/>
              </a:rPr>
              <a:t>Version 1</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3308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47053"/>
            <a:ext cx="9144000" cy="5870448"/>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85800" y="547053"/>
            <a:ext cx="7772400" cy="1152586"/>
          </a:xfrm>
          <a:prstGeom prst="rect">
            <a:avLst/>
          </a:prstGeom>
        </p:spPr>
        <p:txBody>
          <a:bodyPr vert="horz" lIns="91440" tIns="45720" rIns="91440" bIns="45720" rtlCol="0" anchor="t">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Activity: How much EAFM are you already doing? </a:t>
            </a:r>
            <a:endParaRPr lang="en-US" sz="4800" b="1" dirty="0">
              <a:solidFill>
                <a:srgbClr val="0000BA"/>
              </a:solidFill>
              <a:latin typeface="Myriad Pro"/>
              <a:cs typeface="Myriad Pro"/>
            </a:endParaRPr>
          </a:p>
        </p:txBody>
      </p:sp>
      <p:sp>
        <p:nvSpPr>
          <p:cNvPr id="2" name="Title 1"/>
          <p:cNvSpPr>
            <a:spLocks noGrp="1"/>
          </p:cNvSpPr>
          <p:nvPr>
            <p:ph type="ctrTitle"/>
          </p:nvPr>
        </p:nvSpPr>
        <p:spPr>
          <a:xfrm>
            <a:off x="685800" y="1709575"/>
            <a:ext cx="8424000" cy="967375"/>
          </a:xfrm>
        </p:spPr>
        <p:txBody>
          <a:bodyPr anchor="t">
            <a:noAutofit/>
          </a:bodyPr>
          <a:lstStyle/>
          <a:p>
            <a:pPr marL="514350" indent="-514350" algn="l">
              <a:spcAft>
                <a:spcPts val="1200"/>
              </a:spcAft>
              <a:buFont typeface="+mj-lt"/>
              <a:buAutoNum type="arabicPeriod"/>
            </a:pPr>
            <a:r>
              <a:rPr lang="en-US" sz="2800" dirty="0" smtClean="0">
                <a:solidFill>
                  <a:srgbClr val="0000BA"/>
                </a:solidFill>
                <a:latin typeface="Myriad Pro"/>
                <a:cs typeface="Myriad Pro"/>
              </a:rPr>
              <a:t>Analyze </a:t>
            </a:r>
            <a:r>
              <a:rPr lang="en-US" sz="2800" dirty="0">
                <a:solidFill>
                  <a:srgbClr val="0000BA"/>
                </a:solidFill>
                <a:latin typeface="Myriad Pro"/>
                <a:cs typeface="Myriad Pro"/>
              </a:rPr>
              <a:t>your current fisheries management approaches and </a:t>
            </a:r>
            <a:r>
              <a:rPr lang="en-US" sz="2800" dirty="0" smtClean="0">
                <a:solidFill>
                  <a:srgbClr val="0000BA"/>
                </a:solidFill>
                <a:latin typeface="Myriad Pro"/>
                <a:cs typeface="Myriad Pro"/>
              </a:rPr>
              <a:t>practices</a:t>
            </a:r>
            <a:endParaRPr lang="en-US" sz="2800" dirty="0">
              <a:solidFill>
                <a:srgbClr val="0000BA"/>
              </a:solidFill>
              <a:latin typeface="Myriad Pro"/>
              <a:cs typeface="Myriad Pro"/>
            </a:endParaRPr>
          </a:p>
        </p:txBody>
      </p:sp>
      <p:sp>
        <p:nvSpPr>
          <p:cNvPr id="4" name="TextBox 3"/>
          <p:cNvSpPr txBox="1"/>
          <p:nvPr/>
        </p:nvSpPr>
        <p:spPr>
          <a:xfrm>
            <a:off x="8603548" y="6480000"/>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2</a:t>
            </a:fld>
            <a:endParaRPr lang="en-US" dirty="0">
              <a:solidFill>
                <a:schemeClr val="bg1"/>
              </a:solidFill>
              <a:latin typeface="Myriad Pro"/>
              <a:cs typeface="Myriad Pro"/>
            </a:endParaRPr>
          </a:p>
        </p:txBody>
      </p:sp>
      <p:sp>
        <p:nvSpPr>
          <p:cNvPr id="9" name="Title 1"/>
          <p:cNvSpPr txBox="1">
            <a:spLocks/>
          </p:cNvSpPr>
          <p:nvPr/>
        </p:nvSpPr>
        <p:spPr>
          <a:xfrm>
            <a:off x="685800" y="2740519"/>
            <a:ext cx="8424000" cy="81796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14350" indent="-514350" algn="l">
              <a:spcAft>
                <a:spcPts val="1200"/>
              </a:spcAft>
              <a:buFont typeface="+mj-lt"/>
              <a:buAutoNum type="arabicPeriod" startAt="2"/>
            </a:pPr>
            <a:r>
              <a:rPr lang="en-GB" sz="2800" dirty="0">
                <a:solidFill>
                  <a:srgbClr val="0000BA"/>
                </a:solidFill>
                <a:latin typeface="Myriad Pro"/>
              </a:rPr>
              <a:t>Identify which EAFM elements you are already </a:t>
            </a:r>
            <a:r>
              <a:rPr lang="en-GB" sz="2800" dirty="0" smtClean="0">
                <a:solidFill>
                  <a:srgbClr val="0000BA"/>
                </a:solidFill>
                <a:latin typeface="Myriad Pro"/>
              </a:rPr>
              <a:t>doing</a:t>
            </a:r>
            <a:endParaRPr lang="en-GB" sz="2800" dirty="0">
              <a:solidFill>
                <a:srgbClr val="0000BA"/>
              </a:solidFill>
              <a:latin typeface="Myriad Pro"/>
            </a:endParaRPr>
          </a:p>
        </p:txBody>
      </p:sp>
      <p:sp>
        <p:nvSpPr>
          <p:cNvPr id="10" name="Title 1"/>
          <p:cNvSpPr txBox="1">
            <a:spLocks/>
          </p:cNvSpPr>
          <p:nvPr/>
        </p:nvSpPr>
        <p:spPr>
          <a:xfrm>
            <a:off x="685800" y="3703860"/>
            <a:ext cx="8424000" cy="105837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14350" indent="-514350" algn="l">
              <a:spcAft>
                <a:spcPts val="1200"/>
              </a:spcAft>
              <a:buFont typeface="+mj-lt"/>
              <a:buAutoNum type="arabicPeriod" startAt="3"/>
            </a:pPr>
            <a:r>
              <a:rPr lang="en-US" sz="2800" dirty="0" smtClean="0">
                <a:solidFill>
                  <a:srgbClr val="0000BA"/>
                </a:solidFill>
                <a:latin typeface="Myriad Pro"/>
                <a:cs typeface="Myriad Pro"/>
              </a:rPr>
              <a:t>Identify the gaps in your EAFM practices and suggest ways to address these</a:t>
            </a:r>
            <a:endParaRPr lang="en-US" sz="2800" dirty="0">
              <a:solidFill>
                <a:srgbClr val="0000BA"/>
              </a:solidFill>
              <a:latin typeface="Myriad Pro"/>
              <a:cs typeface="Myriad Pro"/>
            </a:endParaRPr>
          </a:p>
        </p:txBody>
      </p:sp>
      <p:sp>
        <p:nvSpPr>
          <p:cNvPr id="11" name="Title 1"/>
          <p:cNvSpPr txBox="1">
            <a:spLocks/>
          </p:cNvSpPr>
          <p:nvPr/>
        </p:nvSpPr>
        <p:spPr>
          <a:xfrm>
            <a:off x="685800" y="4779625"/>
            <a:ext cx="8424000" cy="74461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14350" indent="-514350" algn="l">
              <a:spcAft>
                <a:spcPts val="1200"/>
              </a:spcAft>
              <a:buFont typeface="+mj-lt"/>
              <a:buAutoNum type="arabicPeriod" startAt="4"/>
            </a:pPr>
            <a:r>
              <a:rPr lang="en-US" sz="2800" dirty="0" smtClean="0">
                <a:solidFill>
                  <a:srgbClr val="0000BA"/>
                </a:solidFill>
                <a:latin typeface="Myriad Pro"/>
                <a:cs typeface="Myriad Pro"/>
              </a:rPr>
              <a:t>Share these in your groups. Keep notes (you will need these for rest of course)</a:t>
            </a:r>
            <a:endParaRPr lang="en-US" sz="2800" dirty="0">
              <a:solidFill>
                <a:srgbClr val="0000BA"/>
              </a:solidFill>
              <a:latin typeface="Myriad Pro"/>
              <a:cs typeface="Myriad Pro"/>
            </a:endParaRPr>
          </a:p>
        </p:txBody>
      </p:sp>
    </p:spTree>
    <p:extLst>
      <p:ext uri="{BB962C8B-B14F-4D97-AF65-F5344CB8AC3E}">
        <p14:creationId xmlns:p14="http://schemas.microsoft.com/office/powerpoint/2010/main" val="3198058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6187" y="648369"/>
            <a:ext cx="9500729" cy="122464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00BA"/>
                </a:solidFill>
                <a:latin typeface="Myriad Pro"/>
                <a:cs typeface="Myriad Pro"/>
              </a:rPr>
              <a:t>Moving towards EAFM</a:t>
            </a:r>
            <a:endParaRPr lang="en-US" i="1" dirty="0">
              <a:solidFill>
                <a:srgbClr val="0000BA"/>
              </a:solidFill>
              <a:latin typeface="Myriad Pro"/>
              <a:cs typeface="Myriad Pro"/>
            </a:endParaRPr>
          </a:p>
        </p:txBody>
      </p:sp>
      <p:sp>
        <p:nvSpPr>
          <p:cNvPr id="18" name="Title 1"/>
          <p:cNvSpPr txBox="1">
            <a:spLocks/>
          </p:cNvSpPr>
          <p:nvPr/>
        </p:nvSpPr>
        <p:spPr>
          <a:xfrm>
            <a:off x="454920" y="1415845"/>
            <a:ext cx="8220824" cy="339450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Clr>
                <a:schemeClr val="accent2">
                  <a:lumMod val="75000"/>
                </a:schemeClr>
              </a:buClr>
              <a:buSzPct val="100000"/>
              <a:buFont typeface="Arial"/>
              <a:buChar char="•"/>
            </a:pPr>
            <a:r>
              <a:rPr lang="en-US" sz="2800" dirty="0" smtClean="0">
                <a:latin typeface="Myriad Pro"/>
                <a:cs typeface="Myriad Pro"/>
              </a:rPr>
              <a:t>You are already doing EAFM</a:t>
            </a:r>
          </a:p>
          <a:p>
            <a:pPr marL="457200" indent="-457200" algn="l">
              <a:spcAft>
                <a:spcPts val="1200"/>
              </a:spcAft>
              <a:buClr>
                <a:schemeClr val="accent2">
                  <a:lumMod val="75000"/>
                </a:schemeClr>
              </a:buClr>
              <a:buSzPct val="100000"/>
              <a:buFont typeface="Arial"/>
              <a:buChar char="•"/>
            </a:pPr>
            <a:r>
              <a:rPr lang="en-US" sz="2800" dirty="0" smtClean="0">
                <a:latin typeface="Myriad Pro"/>
                <a:cs typeface="Myriad Pro"/>
              </a:rPr>
              <a:t>It’s an evolving process</a:t>
            </a:r>
          </a:p>
          <a:p>
            <a:pPr marL="457200" indent="-457200" algn="l">
              <a:spcAft>
                <a:spcPts val="1200"/>
              </a:spcAft>
              <a:buClr>
                <a:schemeClr val="accent2">
                  <a:lumMod val="75000"/>
                </a:schemeClr>
              </a:buClr>
              <a:buSzPct val="100000"/>
              <a:buFont typeface="Arial"/>
              <a:buChar char="•"/>
            </a:pPr>
            <a:r>
              <a:rPr lang="en-US" sz="2800" dirty="0" smtClean="0">
                <a:solidFill>
                  <a:srgbClr val="000000"/>
                </a:solidFill>
                <a:latin typeface="Myriad Pro"/>
                <a:cs typeface="Myriad Pro"/>
              </a:rPr>
              <a:t>Only beginning to address other ecological factors such as habitat impacts, bycatch and protected species interactions (seabirds and sea turtles)</a:t>
            </a:r>
            <a:endParaRPr lang="en-US" sz="2400" dirty="0" smtClean="0">
              <a:solidFill>
                <a:srgbClr val="000000"/>
              </a:solidFill>
              <a:latin typeface="Myriad Pro"/>
              <a:cs typeface="Myriad Pro"/>
            </a:endParaRPr>
          </a:p>
          <a:p>
            <a:pPr marL="457200" indent="-457200" algn="l">
              <a:spcAft>
                <a:spcPts val="1200"/>
              </a:spcAft>
              <a:buClr>
                <a:schemeClr val="accent2">
                  <a:lumMod val="75000"/>
                </a:schemeClr>
              </a:buClr>
              <a:buSzPct val="100000"/>
              <a:buFont typeface="Arial"/>
              <a:buChar char="•"/>
            </a:pPr>
            <a:r>
              <a:rPr lang="en-US" sz="2800" dirty="0">
                <a:solidFill>
                  <a:srgbClr val="000000"/>
                </a:solidFill>
                <a:latin typeface="Myriad Pro"/>
                <a:cs typeface="Myriad Pro"/>
              </a:rPr>
              <a:t>Expands upon conventional fisheries management</a:t>
            </a:r>
            <a:r>
              <a:rPr lang="en-US" sz="2400" dirty="0" smtClean="0">
                <a:solidFill>
                  <a:srgbClr val="000000"/>
                </a:solidFill>
                <a:latin typeface="Myriad Pro"/>
                <a:cs typeface="Myriad Pro"/>
              </a:rPr>
              <a:t>: </a:t>
            </a:r>
          </a:p>
          <a:p>
            <a:pPr marL="457200" indent="-457200" algn="l">
              <a:buClr>
                <a:schemeClr val="accent2">
                  <a:lumMod val="75000"/>
                </a:schemeClr>
              </a:buClr>
              <a:buSzPct val="150000"/>
              <a:buFont typeface="Arial"/>
              <a:buChar char="•"/>
            </a:pPr>
            <a:endParaRPr lang="en-US" sz="2400" dirty="0">
              <a:latin typeface="Myriad Pro"/>
              <a:cs typeface="Myriad Pro"/>
            </a:endParaRPr>
          </a:p>
        </p:txBody>
      </p:sp>
      <p:sp>
        <p:nvSpPr>
          <p:cNvPr id="21" name="Title 1"/>
          <p:cNvSpPr txBox="1">
            <a:spLocks/>
          </p:cNvSpPr>
          <p:nvPr/>
        </p:nvSpPr>
        <p:spPr>
          <a:xfrm>
            <a:off x="1285874" y="5029541"/>
            <a:ext cx="7858125" cy="53602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chemeClr val="accent2">
                  <a:lumMod val="75000"/>
                </a:schemeClr>
              </a:buClr>
            </a:pPr>
            <a:r>
              <a:rPr lang="en-US" sz="2400" dirty="0" smtClean="0">
                <a:latin typeface="Myriad Pro"/>
                <a:cs typeface="Myriad Pro"/>
              </a:rPr>
              <a:t>- </a:t>
            </a:r>
            <a:r>
              <a:rPr lang="en-US" sz="2400" dirty="0">
                <a:solidFill>
                  <a:srgbClr val="000000"/>
                </a:solidFill>
                <a:latin typeface="Myriad Pro"/>
                <a:cs typeface="Myriad Pro"/>
              </a:rPr>
              <a:t>broadening scale of management </a:t>
            </a:r>
          </a:p>
        </p:txBody>
      </p:sp>
      <p:sp>
        <p:nvSpPr>
          <p:cNvPr id="24" name="Title 1"/>
          <p:cNvSpPr txBox="1">
            <a:spLocks/>
          </p:cNvSpPr>
          <p:nvPr/>
        </p:nvSpPr>
        <p:spPr>
          <a:xfrm>
            <a:off x="1285875" y="4556037"/>
            <a:ext cx="7858125" cy="34849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chemeClr val="accent2">
                  <a:lumMod val="75000"/>
                </a:schemeClr>
              </a:buClr>
            </a:pPr>
            <a:r>
              <a:rPr lang="en-US" sz="2400" dirty="0" smtClean="0">
                <a:solidFill>
                  <a:srgbClr val="000000"/>
                </a:solidFill>
                <a:latin typeface="Myriad Pro"/>
                <a:cs typeface="Myriad Pro"/>
              </a:rPr>
              <a:t>- increasing </a:t>
            </a:r>
            <a:r>
              <a:rPr lang="en-US" sz="2400" dirty="0">
                <a:solidFill>
                  <a:srgbClr val="000000"/>
                </a:solidFill>
                <a:latin typeface="Myriad Pro"/>
                <a:cs typeface="Myriad Pro"/>
              </a:rPr>
              <a:t>stakeholder engagement </a:t>
            </a:r>
          </a:p>
        </p:txBody>
      </p:sp>
      <p:sp>
        <p:nvSpPr>
          <p:cNvPr id="25" name="Title 1"/>
          <p:cNvSpPr txBox="1">
            <a:spLocks/>
          </p:cNvSpPr>
          <p:nvPr/>
        </p:nvSpPr>
        <p:spPr>
          <a:xfrm>
            <a:off x="1300425" y="5440552"/>
            <a:ext cx="7858125" cy="60412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chemeClr val="accent2">
                  <a:lumMod val="75000"/>
                </a:schemeClr>
              </a:buClr>
            </a:pPr>
            <a:r>
              <a:rPr lang="en-US" sz="2400" dirty="0">
                <a:solidFill>
                  <a:srgbClr val="000000"/>
                </a:solidFill>
                <a:latin typeface="Myriad Pro"/>
                <a:cs typeface="Myriad Pro"/>
              </a:rPr>
              <a:t>- increasing data and information </a:t>
            </a:r>
            <a:r>
              <a:rPr lang="en-US" sz="2400" dirty="0" smtClean="0">
                <a:solidFill>
                  <a:srgbClr val="000000"/>
                </a:solidFill>
                <a:latin typeface="Myriad Pro"/>
                <a:cs typeface="Myriad Pro"/>
              </a:rPr>
              <a:t>needs</a:t>
            </a:r>
            <a:endParaRPr lang="en-US" sz="2400" dirty="0">
              <a:solidFill>
                <a:srgbClr val="000000"/>
              </a:solidFill>
              <a:latin typeface="Myriad Pro"/>
              <a:cs typeface="Myriad Pro"/>
            </a:endParaRPr>
          </a:p>
        </p:txBody>
      </p:sp>
      <p:sp>
        <p:nvSpPr>
          <p:cNvPr id="19" name="TextBox 18"/>
          <p:cNvSpPr txBox="1"/>
          <p:nvPr/>
        </p:nvSpPr>
        <p:spPr>
          <a:xfrm>
            <a:off x="8675744" y="6466897"/>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3</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114080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6187" y="648369"/>
            <a:ext cx="9500729" cy="122464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00BA"/>
                </a:solidFill>
                <a:latin typeface="Myriad Pro"/>
                <a:cs typeface="Myriad Pro"/>
              </a:rPr>
              <a:t>Moving towards EAFM</a:t>
            </a:r>
            <a:endParaRPr lang="en-US" i="1" dirty="0">
              <a:solidFill>
                <a:srgbClr val="0000BA"/>
              </a:solidFill>
              <a:latin typeface="Myriad Pro"/>
              <a:cs typeface="Myriad Pro"/>
            </a:endParaRPr>
          </a:p>
        </p:txBody>
      </p:sp>
      <p:sp>
        <p:nvSpPr>
          <p:cNvPr id="18" name="Title 1"/>
          <p:cNvSpPr txBox="1">
            <a:spLocks/>
          </p:cNvSpPr>
          <p:nvPr/>
        </p:nvSpPr>
        <p:spPr>
          <a:xfrm>
            <a:off x="454920" y="1597461"/>
            <a:ext cx="8220824" cy="250418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Clr>
                <a:schemeClr val="accent2">
                  <a:lumMod val="75000"/>
                </a:schemeClr>
              </a:buClr>
              <a:buSzPct val="100000"/>
              <a:buFont typeface="Arial" panose="020B0604020202020204" pitchFamily="34" charset="0"/>
              <a:buChar char="•"/>
            </a:pPr>
            <a:r>
              <a:rPr lang="en-US" sz="2800" dirty="0" smtClean="0">
                <a:latin typeface="Myriad Pro"/>
              </a:rPr>
              <a:t>Implementing </a:t>
            </a:r>
            <a:r>
              <a:rPr lang="en-US" sz="2800" dirty="0">
                <a:latin typeface="Myriad Pro"/>
              </a:rPr>
              <a:t>EAFM takes time</a:t>
            </a:r>
          </a:p>
          <a:p>
            <a:pPr algn="l">
              <a:buClr>
                <a:schemeClr val="accent2">
                  <a:lumMod val="75000"/>
                </a:schemeClr>
              </a:buClr>
              <a:buSzPct val="100000"/>
            </a:pPr>
            <a:endParaRPr lang="en-US" sz="2800" dirty="0">
              <a:latin typeface="Myriad Pro"/>
            </a:endParaRPr>
          </a:p>
          <a:p>
            <a:pPr marL="342900" indent="-342900" algn="l">
              <a:buClr>
                <a:schemeClr val="accent2">
                  <a:lumMod val="75000"/>
                </a:schemeClr>
              </a:buClr>
              <a:buSzPct val="100000"/>
              <a:buFont typeface="Arial" panose="020B0604020202020204" pitchFamily="34" charset="0"/>
              <a:buChar char="•"/>
            </a:pPr>
            <a:r>
              <a:rPr lang="en-US" sz="2800" dirty="0">
                <a:latin typeface="Myriad Pro"/>
              </a:rPr>
              <a:t>EAFM is an iterative process; lessons learned along the way</a:t>
            </a:r>
          </a:p>
          <a:p>
            <a:pPr algn="l">
              <a:buClr>
                <a:schemeClr val="accent2">
                  <a:lumMod val="75000"/>
                </a:schemeClr>
              </a:buClr>
              <a:buSzPct val="100000"/>
            </a:pPr>
            <a:endParaRPr lang="en-US" sz="2800" dirty="0">
              <a:latin typeface="Myriad Pro"/>
            </a:endParaRPr>
          </a:p>
          <a:p>
            <a:pPr marL="342900" indent="-342900" algn="l">
              <a:buClr>
                <a:schemeClr val="accent2">
                  <a:lumMod val="75000"/>
                </a:schemeClr>
              </a:buClr>
              <a:buSzPct val="100000"/>
              <a:buFont typeface="Arial" panose="020B0604020202020204" pitchFamily="34" charset="0"/>
              <a:buChar char="•"/>
            </a:pPr>
            <a:r>
              <a:rPr lang="en-US" sz="2800" dirty="0">
                <a:latin typeface="Myriad Pro"/>
              </a:rPr>
              <a:t>Many fisheries are doing EAFM in part; moving towards EAFM does not require drastic change but many small steps through time</a:t>
            </a:r>
          </a:p>
          <a:p>
            <a:pPr marL="457200" indent="-457200" algn="l">
              <a:buClr>
                <a:schemeClr val="accent2">
                  <a:lumMod val="75000"/>
                </a:schemeClr>
              </a:buClr>
              <a:buSzPct val="150000"/>
              <a:buFont typeface="Arial"/>
              <a:buChar char="•"/>
            </a:pPr>
            <a:endParaRPr lang="en-US" sz="2400" dirty="0">
              <a:latin typeface="Myriad Pro"/>
              <a:cs typeface="Myriad Pro"/>
            </a:endParaRPr>
          </a:p>
        </p:txBody>
      </p:sp>
      <p:sp>
        <p:nvSpPr>
          <p:cNvPr id="21" name="Title 1"/>
          <p:cNvSpPr txBox="1">
            <a:spLocks/>
          </p:cNvSpPr>
          <p:nvPr/>
        </p:nvSpPr>
        <p:spPr>
          <a:xfrm>
            <a:off x="-3474143" y="5863619"/>
            <a:ext cx="7858125" cy="53602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chemeClr val="accent2">
                  <a:lumMod val="75000"/>
                </a:schemeClr>
              </a:buClr>
            </a:pPr>
            <a:endParaRPr lang="en-US" sz="2400" dirty="0">
              <a:solidFill>
                <a:srgbClr val="000000"/>
              </a:solidFill>
              <a:latin typeface="Myriad Pro"/>
              <a:cs typeface="Myriad Pro"/>
            </a:endParaRPr>
          </a:p>
        </p:txBody>
      </p:sp>
      <p:sp>
        <p:nvSpPr>
          <p:cNvPr id="24" name="Title 1"/>
          <p:cNvSpPr txBox="1">
            <a:spLocks/>
          </p:cNvSpPr>
          <p:nvPr/>
        </p:nvSpPr>
        <p:spPr>
          <a:xfrm>
            <a:off x="1285875" y="5166082"/>
            <a:ext cx="7858125" cy="34849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chemeClr val="accent2">
                  <a:lumMod val="75000"/>
                </a:schemeClr>
              </a:buClr>
            </a:pPr>
            <a:endParaRPr lang="en-US" sz="2400" dirty="0">
              <a:solidFill>
                <a:srgbClr val="000000"/>
              </a:solidFill>
              <a:latin typeface="Myriad Pro"/>
              <a:cs typeface="Myriad Pro"/>
            </a:endParaRPr>
          </a:p>
        </p:txBody>
      </p:sp>
      <p:sp>
        <p:nvSpPr>
          <p:cNvPr id="25" name="Title 1"/>
          <p:cNvSpPr txBox="1">
            <a:spLocks/>
          </p:cNvSpPr>
          <p:nvPr/>
        </p:nvSpPr>
        <p:spPr>
          <a:xfrm>
            <a:off x="1300425" y="5894961"/>
            <a:ext cx="7858125" cy="60412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chemeClr val="accent2">
                  <a:lumMod val="75000"/>
                </a:schemeClr>
              </a:buClr>
            </a:pPr>
            <a:endParaRPr lang="en-US" sz="2400" dirty="0">
              <a:solidFill>
                <a:srgbClr val="000000"/>
              </a:solidFill>
              <a:latin typeface="Myriad Pro"/>
              <a:cs typeface="Myriad Pro"/>
            </a:endParaRPr>
          </a:p>
        </p:txBody>
      </p:sp>
      <p:sp>
        <p:nvSpPr>
          <p:cNvPr id="19" name="TextBox 18"/>
          <p:cNvSpPr txBox="1"/>
          <p:nvPr/>
        </p:nvSpPr>
        <p:spPr>
          <a:xfrm>
            <a:off x="8675744" y="6466897"/>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4</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309461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 y="536189"/>
            <a:ext cx="9162288" cy="5888736"/>
          </a:xfrm>
          <a:prstGeom prst="rect">
            <a:avLst/>
          </a:prstGeom>
          <a:solidFill>
            <a:srgbClr val="FAE6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85800" y="576000"/>
            <a:ext cx="8458200" cy="948185"/>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Activity: in groups</a:t>
            </a:r>
            <a:endParaRPr lang="en-US" sz="3200" i="1" dirty="0">
              <a:solidFill>
                <a:srgbClr val="0000BA"/>
              </a:solidFill>
              <a:latin typeface="Myriad Pro"/>
              <a:cs typeface="Myriad Pro"/>
            </a:endParaRPr>
          </a:p>
        </p:txBody>
      </p:sp>
      <p:sp>
        <p:nvSpPr>
          <p:cNvPr id="18" name="Title 1"/>
          <p:cNvSpPr txBox="1">
            <a:spLocks/>
          </p:cNvSpPr>
          <p:nvPr/>
        </p:nvSpPr>
        <p:spPr>
          <a:xfrm>
            <a:off x="720000" y="1571368"/>
            <a:ext cx="7662000" cy="46992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800"/>
              </a:spcAft>
              <a:buSzPct val="100000"/>
              <a:buFont typeface="+mj-lt"/>
              <a:buAutoNum type="arabicPeriod"/>
            </a:pPr>
            <a:r>
              <a:rPr lang="en-US" sz="2800" dirty="0" smtClean="0">
                <a:latin typeface="Myriad Pro"/>
                <a:cs typeface="Myriad Pro"/>
              </a:rPr>
              <a:t>Identify the </a:t>
            </a:r>
            <a:r>
              <a:rPr lang="en-US" sz="2800" b="1" dirty="0" smtClean="0">
                <a:latin typeface="Myriad Pro"/>
                <a:cs typeface="Myriad Pro"/>
              </a:rPr>
              <a:t>challenges</a:t>
            </a:r>
            <a:r>
              <a:rPr lang="en-US" sz="2800" dirty="0" smtClean="0">
                <a:latin typeface="Myriad Pro"/>
                <a:cs typeface="Myriad Pro"/>
              </a:rPr>
              <a:t> your country might face in moving towards EAFM</a:t>
            </a:r>
            <a:endParaRPr lang="en-US" sz="2800" dirty="0">
              <a:latin typeface="Myriad Pro"/>
              <a:cs typeface="Myriad Pro"/>
            </a:endParaRPr>
          </a:p>
          <a:p>
            <a:pPr marL="457200" indent="-457200" algn="l">
              <a:spcAft>
                <a:spcPts val="1800"/>
              </a:spcAft>
              <a:buSzPct val="100000"/>
              <a:buFont typeface="+mj-lt"/>
              <a:buAutoNum type="arabicPeriod"/>
            </a:pPr>
            <a:r>
              <a:rPr lang="en-US" sz="2800" dirty="0" smtClean="0">
                <a:latin typeface="Myriad Pro"/>
                <a:cs typeface="Myriad Pro"/>
              </a:rPr>
              <a:t>Write each challenge on a card. (</a:t>
            </a:r>
            <a:r>
              <a:rPr lang="en-US" sz="2800" b="1" dirty="0" smtClean="0">
                <a:latin typeface="Myriad Pro"/>
                <a:cs typeface="Myriad Pro"/>
              </a:rPr>
              <a:t>ONE</a:t>
            </a:r>
            <a:r>
              <a:rPr lang="en-US" sz="2800" dirty="0" smtClean="0">
                <a:latin typeface="Myriad Pro"/>
                <a:cs typeface="Myriad Pro"/>
              </a:rPr>
              <a:t> challenge per card)</a:t>
            </a:r>
          </a:p>
          <a:p>
            <a:pPr marL="457200" indent="-457200" algn="l">
              <a:buSzPct val="100000"/>
              <a:buFont typeface="+mj-lt"/>
              <a:buAutoNum type="arabicPeriod"/>
            </a:pPr>
            <a:r>
              <a:rPr lang="en-US" sz="2800" dirty="0">
                <a:latin typeface="Myriad Pro"/>
                <a:cs typeface="Myriad Pro"/>
              </a:rPr>
              <a:t>Now identify </a:t>
            </a:r>
            <a:r>
              <a:rPr lang="en-US" sz="2800" b="1" dirty="0">
                <a:latin typeface="Myriad Pro"/>
                <a:cs typeface="Myriad Pro"/>
              </a:rPr>
              <a:t>opportunities</a:t>
            </a:r>
            <a:r>
              <a:rPr lang="en-US" sz="2800" dirty="0">
                <a:latin typeface="Myriad Pro"/>
                <a:cs typeface="Myriad Pro"/>
              </a:rPr>
              <a:t>  your country  may have in moving towards </a:t>
            </a:r>
            <a:r>
              <a:rPr lang="en-US" sz="2800" dirty="0" smtClean="0">
                <a:latin typeface="Myriad Pro"/>
                <a:cs typeface="Myriad Pro"/>
              </a:rPr>
              <a:t>EAFM (and in meeting the above challenges).</a:t>
            </a:r>
          </a:p>
          <a:p>
            <a:pPr marL="457200" indent="-457200" algn="l">
              <a:buSzPct val="100000"/>
              <a:buFont typeface="+mj-lt"/>
              <a:buAutoNum type="arabicPeriod"/>
            </a:pPr>
            <a:endParaRPr lang="en-US" sz="2800" dirty="0" smtClean="0">
              <a:latin typeface="Myriad Pro"/>
              <a:cs typeface="Myriad Pro"/>
            </a:endParaRPr>
          </a:p>
          <a:p>
            <a:pPr marL="457200" indent="-457200" algn="l">
              <a:buSzPct val="100000"/>
              <a:buFont typeface="+mj-lt"/>
              <a:buAutoNum type="arabicPeriod"/>
            </a:pPr>
            <a:r>
              <a:rPr lang="en-US" sz="2800" dirty="0" smtClean="0">
                <a:latin typeface="Myriad Pro"/>
                <a:cs typeface="Myriad Pro"/>
              </a:rPr>
              <a:t>Write each opportunity on a separate card </a:t>
            </a:r>
            <a:endParaRPr lang="en-US" sz="2800" dirty="0">
              <a:latin typeface="Myriad Pro"/>
              <a:cs typeface="Myriad Pro"/>
            </a:endParaRPr>
          </a:p>
          <a:p>
            <a:pPr algn="l">
              <a:buSzPct val="100000"/>
            </a:pPr>
            <a:endParaRPr lang="en-US" sz="2800" dirty="0">
              <a:latin typeface="Myriad Pro"/>
              <a:cs typeface="Myriad Pro"/>
            </a:endParaRPr>
          </a:p>
        </p:txBody>
      </p:sp>
      <p:sp>
        <p:nvSpPr>
          <p:cNvPr id="8" name="TextBox 7"/>
          <p:cNvSpPr txBox="1"/>
          <p:nvPr/>
        </p:nvSpPr>
        <p:spPr>
          <a:xfrm>
            <a:off x="8675744" y="6466897"/>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5</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194267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2781</TotalTime>
  <Words>913</Words>
  <Application>Microsoft Office PowerPoint</Application>
  <PresentationFormat>On-screen Show (4:3)</PresentationFormat>
  <Paragraphs>65</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Myriad Pro</vt:lpstr>
      <vt:lpstr>Office Theme</vt:lpstr>
      <vt:lpstr>5. Moving towards EAFM</vt:lpstr>
      <vt:lpstr>Analyze your current fisheries management approaches and practices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Worrall</dc:creator>
  <cp:lastModifiedBy>Derek Staples</cp:lastModifiedBy>
  <cp:revision>255</cp:revision>
  <dcterms:created xsi:type="dcterms:W3CDTF">2013-04-10T06:42:43Z</dcterms:created>
  <dcterms:modified xsi:type="dcterms:W3CDTF">2016-06-23T07:13:17Z</dcterms:modified>
</cp:coreProperties>
</file>